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4c4bc7098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4c4bc7098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73f6b65e5_1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73f6b65e5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73f6b65e5_1_2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73f6b65e5_1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73f6b65e5_1_2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73f6b65e5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743e80dd6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743e80dd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73f6b65e5_1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73f6b65e5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73f6b65e5_1_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73f6b65e5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73f6b65e5_1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73f6b65e5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73f6b65e5_1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73f6b65e5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73f6b65e5_1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73f6b65e5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73f6b65e5_1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73f6b65e5_1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dae44c1b6_0_1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1dae44c1b6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73f6b65e5_1_2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73f6b65e5_1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73f6b65e5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73f6b65e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c84136d16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c84136d1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73f6b65e5_1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73f6b65e5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73f6b65e5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73f6b65e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73f6b65e5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73f6b65e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73f6b65e5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73f6b65e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73f6b65e5_1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73f6b65e5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73f6b65e5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73f6b65e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73f6b65e5_1_2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73f6b65e5_1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473f6b65e5_1_2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473f6b65e5_1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743e80dd6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743e80dd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73f6b65e5_1_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73f6b65e5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73f6b65e5_1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73f6b65e5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73f6b65e5_1_2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73f6b65e5_1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73f6b65e5_1_2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73f6b65e5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73f6b65e5_1_2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73f6b65e5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c84136d16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c84136d1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73f6b65e5_1_2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73f6b65e5_1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73f6b65e5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73f6b65e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73f6b65e5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73f6b65e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73f6b65e5_1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73f6b65e5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c84136d16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c84136d1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c84136d16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c84136d1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c84136d16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c84136d1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73f6b65e5_1_2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473f6b65e5_1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41373117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41373117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dae44c1b6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dae44c1b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743e80dd6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743e80dd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73f6b65e5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73f6b65e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dae44c1b6_0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dae44c1b6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028cc89_4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c028cc89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73f6b65e5_1_2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73f6b65e5_1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73f6b65e5_1_2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73f6b65e5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743e80dd6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743e80dd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73f6b65e5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73f6b65e5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c84136d16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c84136d1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73f6b65e5_1_2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73f6b65e5_1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473f6b65e5_1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473f6b65e5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73f6b65e5_1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73f6b65e5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73f6b65e5_1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73f6b65e5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c84136d16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c84136d1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73f6b65e5_1_1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73f6b65e5_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73f6b65e5_1_3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73f6b65e5_1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473f6b65e5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473f6b65e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dae44c1b6_0_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dae44c1b6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73f6b65e5_1_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73f6b65e5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73f6b65e5_1_1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73f6b65e5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c84136d16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c84136d1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473f6b65e5_1_1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473f6b65e5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73f6b65e5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73f6b65e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473f6b65e5_1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473f6b65e5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473f6b65e5_1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473f6b65e5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473f6b65e5_1_1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473f6b65e5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73f6b65e5_0_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73f6b65e5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473f6b65e5_1_1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473f6b65e5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73f6b65e5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73f6b65e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473f6b65e5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473f6b65e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73f6b65e5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473f6b65e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dae44c1b6_0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dae44c1b6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dae44c1b6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dae44c1b6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dae44c1b6_2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dae44c1b6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dae44c1b6_2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dae44c1b6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4c4bc7098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4c4bc7098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c84136d16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c84136d1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73f6b65e5_1_3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73f6b65e5_1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4fe8878e2_0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4fe8878e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dae44c1b6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dae44c1b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73f6b65e5_1_3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73f6b65e5_1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685800" y="3786738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/>
          <p:nvPr>
            <p:ph type="title"/>
          </p:nvPr>
        </p:nvSpPr>
        <p:spPr>
          <a:xfrm>
            <a:off x="274320" y="274320"/>
            <a:ext cx="85953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/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9pPr>
          </a:lstStyle>
          <a:p/>
        </p:txBody>
      </p:sp>
      <p:sp>
        <p:nvSpPr>
          <p:cNvPr id="33" name="Google Shape;33;p12"/>
          <p:cNvSpPr txBox="1"/>
          <p:nvPr>
            <p:ph idx="1" type="body"/>
          </p:nvPr>
        </p:nvSpPr>
        <p:spPr>
          <a:xfrm>
            <a:off x="274320" y="1645920"/>
            <a:ext cx="40233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/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4" name="Google Shape;34;p12"/>
          <p:cNvSpPr txBox="1"/>
          <p:nvPr>
            <p:ph idx="2" type="body"/>
          </p:nvPr>
        </p:nvSpPr>
        <p:spPr>
          <a:xfrm>
            <a:off x="4846320" y="1645920"/>
            <a:ext cx="40233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/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/>
          <p:nvPr>
            <p:ph idx="1" type="body"/>
          </p:nvPr>
        </p:nvSpPr>
        <p:spPr>
          <a:xfrm>
            <a:off x="274320" y="6035040"/>
            <a:ext cx="85953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/>
          <a:lstStyle>
            <a:lvl1pPr indent="-412750" lvl="0" marL="457200" rtl="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indent="-412750" lvl="1" marL="914400" rtl="0" algn="ctr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indent="-412750" lvl="2" marL="1371600" rtl="0" algn="ctr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indent="-412750" lvl="3" marL="1828800" rtl="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indent="-412750" lvl="4" marL="2286000" rtl="0" algn="ctr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indent="-412750" lvl="5" marL="2743200" rtl="0" algn="ctr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indent="-412750" lvl="6" marL="3200400" rtl="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indent="-412750" lvl="7" marL="3657600" rtl="0" algn="ctr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indent="-412750" lvl="8" marL="4114800" rtl="0" algn="ctr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/>
          <p:nvPr>
            <p:ph type="ctrTitle"/>
          </p:nvPr>
        </p:nvSpPr>
        <p:spPr>
          <a:xfrm>
            <a:off x="822960" y="2743200"/>
            <a:ext cx="74982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9pPr>
          </a:lstStyle>
          <a:p/>
        </p:txBody>
      </p:sp>
      <p:sp>
        <p:nvSpPr>
          <p:cNvPr id="27" name="Google Shape;27;p10"/>
          <p:cNvSpPr txBox="1"/>
          <p:nvPr>
            <p:ph idx="1" type="subTitle"/>
          </p:nvPr>
        </p:nvSpPr>
        <p:spPr>
          <a:xfrm>
            <a:off x="1645920" y="4114800"/>
            <a:ext cx="58521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/>
          <p:nvPr>
            <p:ph type="title"/>
          </p:nvPr>
        </p:nvSpPr>
        <p:spPr>
          <a:xfrm>
            <a:off x="274320" y="274320"/>
            <a:ext cx="85953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/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9pPr>
          </a:lstStyle>
          <a:p/>
        </p:txBody>
      </p:sp>
      <p:sp>
        <p:nvSpPr>
          <p:cNvPr id="30" name="Google Shape;30;p11"/>
          <p:cNvSpPr txBox="1"/>
          <p:nvPr>
            <p:ph idx="1" type="body"/>
          </p:nvPr>
        </p:nvSpPr>
        <p:spPr>
          <a:xfrm>
            <a:off x="274320" y="1645920"/>
            <a:ext cx="85953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/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●"/>
              <a:defRPr b="0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21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24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gif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0.gif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1.gif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9.gif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7.gif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.png"/><Relationship Id="rId4" Type="http://schemas.openxmlformats.org/officeDocument/2006/relationships/image" Target="../media/image56.gif"/><Relationship Id="rId5" Type="http://schemas.openxmlformats.org/officeDocument/2006/relationships/image" Target="../media/image55.gif"/><Relationship Id="rId6" Type="http://schemas.openxmlformats.org/officeDocument/2006/relationships/image" Target="../media/image57.gif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4.gif"/><Relationship Id="rId4" Type="http://schemas.openxmlformats.org/officeDocument/2006/relationships/image" Target="../media/image60.gif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1.gif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.png"/><Relationship Id="rId4" Type="http://schemas.openxmlformats.org/officeDocument/2006/relationships/image" Target="../media/image59.gif"/><Relationship Id="rId5" Type="http://schemas.openxmlformats.org/officeDocument/2006/relationships/image" Target="../media/image58.gif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.png"/><Relationship Id="rId4" Type="http://schemas.openxmlformats.org/officeDocument/2006/relationships/image" Target="../media/image6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gif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5.gif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.png"/><Relationship Id="rId4" Type="http://schemas.openxmlformats.org/officeDocument/2006/relationships/image" Target="../media/image67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it" sz="1800"/>
              <a:t> novembre 2018 </a:t>
            </a:r>
            <a:endParaRPr b="0" sz="1800"/>
          </a:p>
        </p:txBody>
      </p:sp>
      <p:sp>
        <p:nvSpPr>
          <p:cNvPr id="42" name="Google Shape;42;p14"/>
          <p:cNvSpPr txBox="1"/>
          <p:nvPr/>
        </p:nvSpPr>
        <p:spPr>
          <a:xfrm>
            <a:off x="45175" y="616375"/>
            <a:ext cx="8885100" cy="6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Uscire dall’Austerità </a:t>
            </a:r>
            <a:endParaRPr b="1" i="1"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chemeClr val="lt1"/>
                </a:solidFill>
              </a:rPr>
              <a:t> con l’introduzione di una </a:t>
            </a:r>
            <a:r>
              <a:rPr b="1" lang="it" sz="7200">
                <a:solidFill>
                  <a:schemeClr val="lt1"/>
                </a:solidFill>
              </a:rPr>
              <a:t>Moneta Parallela </a:t>
            </a:r>
            <a:endParaRPr b="1" sz="7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rgbClr val="FFFFFF"/>
                </a:solidFill>
              </a:rPr>
              <a:t>tramite Crediti fiscali  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rgbClr val="FFFFFF"/>
                </a:solidFill>
              </a:rPr>
              <a:t>e Btp fiscali 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/>
        </p:nvSpPr>
        <p:spPr>
          <a:xfrm>
            <a:off x="212725" y="98600"/>
            <a:ext cx="87987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000">
                <a:solidFill>
                  <a:srgbClr val="FFFFFF"/>
                </a:solidFill>
              </a:rPr>
              <a:t>in Italia milioni di persone che potrebbero lavorare non hanno lavoro 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97" name="Google Shape;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875" y="1128075"/>
            <a:ext cx="6847949" cy="57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/>
        </p:nvSpPr>
        <p:spPr>
          <a:xfrm>
            <a:off x="212725" y="98600"/>
            <a:ext cx="8735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000">
                <a:solidFill>
                  <a:srgbClr val="FFFFFF"/>
                </a:solidFill>
              </a:rPr>
              <a:t>siamo i più pessimisti al mondo….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103" name="Google Shape;10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77" y="905200"/>
            <a:ext cx="8007476" cy="57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/>
          <p:nvPr/>
        </p:nvSpPr>
        <p:spPr>
          <a:xfrm>
            <a:off x="212725" y="98600"/>
            <a:ext cx="8809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FFFF"/>
                </a:solidFill>
              </a:rPr>
              <a:t>il risultato è il crollo demografico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109" name="Google Shape;1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075" y="837325"/>
            <a:ext cx="7823750" cy="58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115" name="Google Shape;115;p26"/>
          <p:cNvSpPr txBox="1"/>
          <p:nvPr/>
        </p:nvSpPr>
        <p:spPr>
          <a:xfrm>
            <a:off x="414825" y="616375"/>
            <a:ext cx="8160900" cy="59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FFFF"/>
                </a:solidFill>
              </a:rPr>
              <a:t>E’ un problema di mancanza di domanda interna, </a:t>
            </a:r>
            <a:r>
              <a:rPr b="1" lang="it" sz="3600">
                <a:solidFill>
                  <a:schemeClr val="lt1"/>
                </a:solidFill>
              </a:rPr>
              <a:t>di scarsità di denaro</a:t>
            </a:r>
            <a:endParaRPr b="1"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perchè le banche hanno tagliato 150 miliardi di credito e </a:t>
            </a:r>
            <a:endParaRPr b="1"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l’austerità ha aumentato le tasse di un 4% del PIL (circa 50 miliardi)</a:t>
            </a:r>
            <a:endParaRPr b="1"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/>
          <p:nvPr/>
        </p:nvSpPr>
        <p:spPr>
          <a:xfrm>
            <a:off x="335400" y="56350"/>
            <a:ext cx="8735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è un problema di DOMANDA interna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(come mostra una slide di Gutgeld per Renzi !)</a:t>
            </a:r>
            <a:endParaRPr i="1" sz="3000"/>
          </a:p>
        </p:txBody>
      </p:sp>
      <p:pic>
        <p:nvPicPr>
          <p:cNvPr id="121" name="Google Shape;1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000" y="1264675"/>
            <a:ext cx="6949741" cy="551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/>
        </p:nvSpPr>
        <p:spPr>
          <a:xfrm>
            <a:off x="770300" y="56350"/>
            <a:ext cx="8300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la “Domanda aggregata”, cioè la spesa, è collassata dopo il 2008 nel sud-europa</a:t>
            </a:r>
            <a:endParaRPr i="1" sz="3000"/>
          </a:p>
        </p:txBody>
      </p:sp>
      <p:pic>
        <p:nvPicPr>
          <p:cNvPr id="127" name="Google Shape;1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425" y="1301350"/>
            <a:ext cx="7441158" cy="54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/>
        </p:nvSpPr>
        <p:spPr>
          <a:xfrm>
            <a:off x="672925" y="284550"/>
            <a:ext cx="8264700" cy="16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FFFF"/>
                </a:solidFill>
              </a:rPr>
              <a:t>la Spagna ha fatto meglio dell’Italia ? Certo, con Deficit del 9% l’anno...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133" name="Google Shape;1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450" y="1739000"/>
            <a:ext cx="8286276" cy="49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/>
        </p:nvSpPr>
        <p:spPr>
          <a:xfrm>
            <a:off x="335400" y="56350"/>
            <a:ext cx="8735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nei momenti di crisi si aumentano i deficit pubblici, anche al 10% del PIL</a:t>
            </a:r>
            <a:r>
              <a:rPr b="1" lang="it" sz="3600">
                <a:solidFill>
                  <a:schemeClr val="lt1"/>
                </a:solidFill>
              </a:rPr>
              <a:t> ....</a:t>
            </a:r>
            <a:endParaRPr i="1" sz="3600"/>
          </a:p>
        </p:txBody>
      </p:sp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400" y="1587200"/>
            <a:ext cx="7746524" cy="470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/>
        </p:nvSpPr>
        <p:spPr>
          <a:xfrm>
            <a:off x="335400" y="56350"/>
            <a:ext cx="8735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Il Portogallo ha fatto meglio dell’Italia ? ha raddoppiato il debito pubblico in sette anni</a:t>
            </a:r>
            <a:endParaRPr i="1" sz="3000"/>
          </a:p>
        </p:txBody>
      </p:sp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00" y="1456325"/>
            <a:ext cx="8839200" cy="489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/>
        </p:nvSpPr>
        <p:spPr>
          <a:xfrm>
            <a:off x="86150" y="56350"/>
            <a:ext cx="89844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negli ultimi 10 anni </a:t>
            </a:r>
            <a:r>
              <a:rPr b="1" lang="it" sz="3000">
                <a:solidFill>
                  <a:schemeClr val="lt1"/>
                </a:solidFill>
              </a:rPr>
              <a:t>nel mondo</a:t>
            </a:r>
            <a:r>
              <a:rPr b="1" lang="it" sz="3000">
                <a:solidFill>
                  <a:schemeClr val="lt1"/>
                </a:solidFill>
              </a:rPr>
              <a:t> il debito pubblico è esploso di 30,000 mld, il nostro di 400 mld</a:t>
            </a:r>
            <a:endParaRPr i="1" sz="3000"/>
          </a:p>
        </p:txBody>
      </p:sp>
      <p:pic>
        <p:nvPicPr>
          <p:cNvPr id="151" name="Google Shape;1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975" y="1295750"/>
            <a:ext cx="6790750" cy="51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 txBox="1"/>
          <p:nvPr/>
        </p:nvSpPr>
        <p:spPr>
          <a:xfrm>
            <a:off x="0" y="170700"/>
            <a:ext cx="2156400" cy="6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il Deficit pubblico di Salvini e di Maio è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simile a quelli dei governi passati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madds</a:t>
            </a:r>
            <a:endParaRPr/>
          </a:p>
        </p:txBody>
      </p:sp>
      <p:pic>
        <p:nvPicPr>
          <p:cNvPr id="48" name="Google Shape;4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921" y="170700"/>
            <a:ext cx="6139304" cy="64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157" name="Google Shape;157;p33"/>
          <p:cNvSpPr txBox="1"/>
          <p:nvPr/>
        </p:nvSpPr>
        <p:spPr>
          <a:xfrm>
            <a:off x="221225" y="94675"/>
            <a:ext cx="8688300" cy="6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Ma </a:t>
            </a:r>
            <a:r>
              <a:rPr b="1" lang="it" sz="4800">
                <a:solidFill>
                  <a:srgbClr val="FFFFFF"/>
                </a:solidFill>
              </a:rPr>
              <a:t>le regole della UE 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penalizzano solo l’Italia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che ha sempre surplus di bilancio prima degli interessi  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e ha meno debito privato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/>
        </p:nvSpPr>
        <p:spPr>
          <a:xfrm>
            <a:off x="0" y="56350"/>
            <a:ext cx="91176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lt1"/>
                </a:solidFill>
              </a:rPr>
              <a:t>contrariamente ad un pregiudizio diffuso, l’Italia è stata un paese frugale, in surplus di bilancio da 25 anni ex-interessi</a:t>
            </a:r>
            <a:endParaRPr sz="2400"/>
          </a:p>
        </p:txBody>
      </p:sp>
      <p:pic>
        <p:nvPicPr>
          <p:cNvPr id="163" name="Google Shape;1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5175" y="1054350"/>
            <a:ext cx="6650358" cy="58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4"/>
          <p:cNvSpPr txBox="1"/>
          <p:nvPr/>
        </p:nvSpPr>
        <p:spPr>
          <a:xfrm>
            <a:off x="55925" y="2008200"/>
            <a:ext cx="2204100" cy="34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000">
                <a:solidFill>
                  <a:schemeClr val="lt1"/>
                </a:solidFill>
              </a:rPr>
              <a:t>lo scrivono su “Die Welt” in Germania</a:t>
            </a:r>
            <a:endParaRPr i="1" sz="3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/>
          <p:nvPr/>
        </p:nvSpPr>
        <p:spPr>
          <a:xfrm>
            <a:off x="946475" y="130100"/>
            <a:ext cx="7743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Lo Stato italiano da 25 anni è un SURPLUS prima degli interessi</a:t>
            </a:r>
            <a:endParaRPr i="1" sz="3600"/>
          </a:p>
        </p:txBody>
      </p:sp>
      <p:pic>
        <p:nvPicPr>
          <p:cNvPr id="170" name="Google Shape;1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287" y="1522925"/>
            <a:ext cx="6900675" cy="533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 txBox="1"/>
          <p:nvPr/>
        </p:nvSpPr>
        <p:spPr>
          <a:xfrm>
            <a:off x="335400" y="56350"/>
            <a:ext cx="8735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le famiglie italiane sono le meno indebitate del mondo….</a:t>
            </a:r>
            <a:endParaRPr i="1" sz="3600"/>
          </a:p>
        </p:txBody>
      </p:sp>
      <p:pic>
        <p:nvPicPr>
          <p:cNvPr id="176" name="Google Shape;1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8313" y="1289125"/>
            <a:ext cx="6009264" cy="54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/>
          <p:nvPr/>
        </p:nvSpPr>
        <p:spPr>
          <a:xfrm>
            <a:off x="335400" y="56350"/>
            <a:ext cx="8782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IL DEBITO PRIVATO E’ MOLTO MAGGIORE DI QUELLO PUBBLICO</a:t>
            </a:r>
            <a:endParaRPr i="1" sz="3600"/>
          </a:p>
        </p:txBody>
      </p:sp>
      <p:pic>
        <p:nvPicPr>
          <p:cNvPr id="182" name="Google Shape;1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74675"/>
            <a:ext cx="3736825" cy="328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3950" y="1308075"/>
            <a:ext cx="5313650" cy="56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7"/>
          <p:cNvSpPr txBox="1"/>
          <p:nvPr/>
        </p:nvSpPr>
        <p:spPr>
          <a:xfrm>
            <a:off x="481225" y="1390875"/>
            <a:ext cx="2847000" cy="1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e l’Italia è </a:t>
            </a:r>
            <a:endParaRPr b="1"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3600">
                <a:solidFill>
                  <a:schemeClr val="lt1"/>
                </a:solidFill>
              </a:rPr>
              <a:t>la meno indebitata</a:t>
            </a:r>
            <a:endParaRPr i="1"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8"/>
          <p:cNvSpPr txBox="1"/>
          <p:nvPr/>
        </p:nvSpPr>
        <p:spPr>
          <a:xfrm>
            <a:off x="672500" y="56350"/>
            <a:ext cx="8445000" cy="11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IL DEBITO PRIVATO  in Francia è più alto di 65 punti di PIL che in Italia e aumenta</a:t>
            </a:r>
            <a:endParaRPr b="1" sz="3000">
              <a:solidFill>
                <a:schemeClr val="lt1"/>
              </a:solidFill>
            </a:endParaRPr>
          </a:p>
        </p:txBody>
      </p:sp>
      <p:pic>
        <p:nvPicPr>
          <p:cNvPr id="190" name="Google Shape;1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7167"/>
            <a:ext cx="9144000" cy="5388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/>
          <p:nvPr/>
        </p:nvSpPr>
        <p:spPr>
          <a:xfrm>
            <a:off x="335400" y="56350"/>
            <a:ext cx="8185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IL DEBITO PRIVATO in Spagna era esploso 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3000">
                <a:solidFill>
                  <a:schemeClr val="lt1"/>
                </a:solidFill>
              </a:rPr>
              <a:t>anche adesso il 200% del PIL 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196" name="Google Shape;1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8625"/>
            <a:ext cx="8991599" cy="554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0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202" name="Google Shape;202;p40"/>
          <p:cNvSpPr txBox="1"/>
          <p:nvPr/>
        </p:nvSpPr>
        <p:spPr>
          <a:xfrm>
            <a:off x="414825" y="616375"/>
            <a:ext cx="8434200" cy="6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nonostante la crisi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 </a:t>
            </a:r>
            <a:r>
              <a:rPr b="1" lang="it" sz="4800">
                <a:solidFill>
                  <a:schemeClr val="lt1"/>
                </a:solidFill>
              </a:rPr>
              <a:t>l’Italia </a:t>
            </a:r>
            <a:r>
              <a:rPr b="1" lang="it" sz="4800">
                <a:solidFill>
                  <a:srgbClr val="FFFFFF"/>
                </a:solidFill>
              </a:rPr>
              <a:t>è ancora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No. 2 per la produzione industriale 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No. 1 per la ricchezza media delle famiglie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/>
          <p:nvPr/>
        </p:nvSpPr>
        <p:spPr>
          <a:xfrm>
            <a:off x="335400" y="56350"/>
            <a:ext cx="8698200" cy="9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la ricchezza media in Italia è una delle più alte</a:t>
            </a:r>
            <a:endParaRPr i="1" sz="3000"/>
          </a:p>
        </p:txBody>
      </p:sp>
      <p:pic>
        <p:nvPicPr>
          <p:cNvPr id="208" name="Google Shape;20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025" y="1026250"/>
            <a:ext cx="7193774" cy="564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550" y="0"/>
            <a:ext cx="8647924" cy="66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 txBox="1"/>
          <p:nvPr/>
        </p:nvSpPr>
        <p:spPr>
          <a:xfrm>
            <a:off x="626500" y="64900"/>
            <a:ext cx="8517000" cy="10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il Deficit della manovra non è eccessivo, semmai è troppo basso 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madds</a:t>
            </a:r>
            <a:endParaRPr/>
          </a:p>
        </p:txBody>
      </p:sp>
      <p:pic>
        <p:nvPicPr>
          <p:cNvPr id="54" name="Google Shape;5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98700"/>
            <a:ext cx="9144000" cy="54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9275" y="1384675"/>
            <a:ext cx="6342026" cy="53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3"/>
          <p:cNvSpPr txBox="1"/>
          <p:nvPr/>
        </p:nvSpPr>
        <p:spPr>
          <a:xfrm>
            <a:off x="218700" y="99025"/>
            <a:ext cx="89253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nel settore manifatturiero la produttività dal 2005 non è più calata rispetto alla Germania...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4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225" name="Google Shape;225;p44"/>
          <p:cNvSpPr txBox="1"/>
          <p:nvPr/>
        </p:nvSpPr>
        <p:spPr>
          <a:xfrm>
            <a:off x="414825" y="616375"/>
            <a:ext cx="8160900" cy="59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7200">
                <a:solidFill>
                  <a:srgbClr val="FFFFFF"/>
                </a:solidFill>
              </a:rPr>
              <a:t>Perchè allora il debito pubblico italiano alto  ?</a:t>
            </a:r>
            <a:endParaRPr b="1" sz="7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5"/>
          <p:cNvSpPr txBox="1"/>
          <p:nvPr/>
        </p:nvSpPr>
        <p:spPr>
          <a:xfrm>
            <a:off x="823575" y="56350"/>
            <a:ext cx="82470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L’Italia è composta da 2 economie e ha fatto deficit per ridurre le differenze regionali</a:t>
            </a:r>
            <a:endParaRPr i="1" sz="3000"/>
          </a:p>
        </p:txBody>
      </p:sp>
      <p:pic>
        <p:nvPicPr>
          <p:cNvPr id="231" name="Google Shape;23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1350"/>
            <a:ext cx="8735101" cy="5323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 txBox="1"/>
          <p:nvPr/>
        </p:nvSpPr>
        <p:spPr>
          <a:xfrm>
            <a:off x="123025" y="56350"/>
            <a:ext cx="8935200" cy="11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   il Debito è dovuto agli interessi cumulati su</a:t>
            </a:r>
            <a:r>
              <a:rPr b="1" lang="it" sz="3600">
                <a:solidFill>
                  <a:schemeClr val="lt1"/>
                </a:solidFill>
              </a:rPr>
              <a:t> deficit di 30 anni fa </a:t>
            </a:r>
            <a:endParaRPr b="1" sz="3600">
              <a:solidFill>
                <a:schemeClr val="lt1"/>
              </a:solidFill>
            </a:endParaRPr>
          </a:p>
        </p:txBody>
      </p:sp>
      <p:pic>
        <p:nvPicPr>
          <p:cNvPr id="237" name="Google Shape;2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350" y="1345700"/>
            <a:ext cx="6666775" cy="54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7"/>
          <p:cNvSpPr txBox="1"/>
          <p:nvPr/>
        </p:nvSpPr>
        <p:spPr>
          <a:xfrm>
            <a:off x="-282550" y="56350"/>
            <a:ext cx="9340800" cy="6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    il Deficit attuale è creato dagli interessi</a:t>
            </a:r>
            <a:endParaRPr b="1" sz="3600">
              <a:solidFill>
                <a:schemeClr val="lt1"/>
              </a:solidFill>
            </a:endParaRPr>
          </a:p>
        </p:txBody>
      </p:sp>
      <p:pic>
        <p:nvPicPr>
          <p:cNvPr id="243" name="Google Shape;24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25" y="854100"/>
            <a:ext cx="8987476" cy="57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8"/>
          <p:cNvSpPr txBox="1"/>
          <p:nvPr/>
        </p:nvSpPr>
        <p:spPr>
          <a:xfrm>
            <a:off x="207950" y="344150"/>
            <a:ext cx="9008700" cy="57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6000">
                <a:solidFill>
                  <a:srgbClr val="FFFFFF"/>
                </a:solidFill>
              </a:rPr>
              <a:t>“STAMPARE MONETA” ?</a:t>
            </a:r>
            <a:endParaRPr b="1" i="1" sz="6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6000">
                <a:solidFill>
                  <a:srgbClr val="FFFFFF"/>
                </a:solidFill>
              </a:rPr>
              <a:t>Se non lo fa lo Stato lo fanno le Banche</a:t>
            </a:r>
            <a:endParaRPr b="1" i="1" sz="6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9"/>
          <p:cNvSpPr txBox="1"/>
          <p:nvPr/>
        </p:nvSpPr>
        <p:spPr>
          <a:xfrm>
            <a:off x="0" y="101100"/>
            <a:ext cx="90735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Giovanni Tria (3 anni fa) “Dobbiamo poter stampare moneta”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</p:txBody>
      </p:sp>
      <p:pic>
        <p:nvPicPr>
          <p:cNvPr id="254" name="Google Shape;25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350" y="1491550"/>
            <a:ext cx="5814401" cy="52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9"/>
          <p:cNvSpPr txBox="1"/>
          <p:nvPr/>
        </p:nvSpPr>
        <p:spPr>
          <a:xfrm>
            <a:off x="300100" y="2012375"/>
            <a:ext cx="25860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it" sz="2400">
                <a:solidFill>
                  <a:schemeClr val="lt1"/>
                </a:solidFill>
              </a:rPr>
              <a:t>(il ministro dell’Economia, prof. Tria sul Sole 24 ore tre anni fa: ”...monetizzare parte del deficiti pubblici... )</a:t>
            </a:r>
            <a:endParaRPr i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0"/>
          <p:cNvSpPr txBox="1"/>
          <p:nvPr/>
        </p:nvSpPr>
        <p:spPr>
          <a:xfrm>
            <a:off x="297100" y="59425"/>
            <a:ext cx="8491800" cy="16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FFFF"/>
                </a:solidFill>
              </a:rPr>
              <a:t>Prima degli anni ‘80</a:t>
            </a:r>
            <a:r>
              <a:rPr b="1" lang="it" sz="3600">
                <a:solidFill>
                  <a:srgbClr val="FFFFFF"/>
                </a:solidFill>
              </a:rPr>
              <a:t> il Deficit pubblico veniva per metà monetizzato</a:t>
            </a:r>
            <a:r>
              <a:rPr b="1" lang="it" sz="4800">
                <a:solidFill>
                  <a:srgbClr val="FFFFFF"/>
                </a:solidFill>
              </a:rPr>
              <a:t> 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madds</a:t>
            </a:r>
            <a:endParaRPr/>
          </a:p>
        </p:txBody>
      </p:sp>
      <p:pic>
        <p:nvPicPr>
          <p:cNvPr id="261" name="Google Shape;26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950" y="1817250"/>
            <a:ext cx="8562051" cy="489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1"/>
          <p:cNvSpPr txBox="1"/>
          <p:nvPr/>
        </p:nvSpPr>
        <p:spPr>
          <a:xfrm>
            <a:off x="-146550" y="0"/>
            <a:ext cx="9290700" cy="1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fino agli anni ‘80 il 40% del debito pubblico era detenuto da banche e banche centrali domestiche</a:t>
            </a:r>
            <a:endParaRPr i="1" sz="3000"/>
          </a:p>
        </p:txBody>
      </p:sp>
      <p:pic>
        <p:nvPicPr>
          <p:cNvPr id="267" name="Google Shape;26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425" y="1368100"/>
            <a:ext cx="8339150" cy="53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2"/>
          <p:cNvSpPr txBox="1"/>
          <p:nvPr/>
        </p:nvSpPr>
        <p:spPr>
          <a:xfrm>
            <a:off x="44900" y="56350"/>
            <a:ext cx="9072600" cy="12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negli ultimi 30 anni invece gli investitori esteri hanno comprato il debito pubblico</a:t>
            </a:r>
            <a:endParaRPr i="1" sz="3600"/>
          </a:p>
        </p:txBody>
      </p:sp>
      <p:pic>
        <p:nvPicPr>
          <p:cNvPr id="273" name="Google Shape;27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86399"/>
            <a:ext cx="8965199" cy="539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/>
        </p:nvSpPr>
        <p:spPr>
          <a:xfrm>
            <a:off x="335400" y="56350"/>
            <a:ext cx="8735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le tasse sono aumentate del 4% del PIL perchè i deficit erano troppo bassi</a:t>
            </a:r>
            <a:endParaRPr i="1" sz="3000"/>
          </a:p>
        </p:txBody>
      </p:sp>
      <p:pic>
        <p:nvPicPr>
          <p:cNvPr id="60" name="Google Shape;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1350"/>
            <a:ext cx="8477250" cy="48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3"/>
          <p:cNvSpPr txBox="1"/>
          <p:nvPr/>
        </p:nvSpPr>
        <p:spPr>
          <a:xfrm>
            <a:off x="194175" y="56350"/>
            <a:ext cx="88767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con l’Euro il debito pubblico è passato dalle mani delle famiglie italiane a quelle dei mercati finanziari </a:t>
            </a:r>
            <a:endParaRPr i="1" sz="2400"/>
          </a:p>
        </p:txBody>
      </p:sp>
      <p:pic>
        <p:nvPicPr>
          <p:cNvPr id="279" name="Google Shape;27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3950"/>
            <a:ext cx="8159077" cy="50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4"/>
          <p:cNvSpPr txBox="1"/>
          <p:nvPr/>
        </p:nvSpPr>
        <p:spPr>
          <a:xfrm>
            <a:off x="291025" y="56350"/>
            <a:ext cx="84381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con l’Euro l</a:t>
            </a:r>
            <a:r>
              <a:rPr b="1" lang="it" sz="3000">
                <a:solidFill>
                  <a:schemeClr val="lt1"/>
                </a:solidFill>
              </a:rPr>
              <a:t>o Stato italiano si è indebitato con le banche estere, specie francesi</a:t>
            </a:r>
            <a:endParaRPr i="1" sz="2400"/>
          </a:p>
        </p:txBody>
      </p:sp>
      <p:pic>
        <p:nvPicPr>
          <p:cNvPr id="285" name="Google Shape;28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150" y="1213750"/>
            <a:ext cx="7611325" cy="54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5"/>
          <p:cNvSpPr txBox="1"/>
          <p:nvPr/>
        </p:nvSpPr>
        <p:spPr>
          <a:xfrm flipH="1" rot="10800000">
            <a:off x="-26400" y="-146150"/>
            <a:ext cx="9144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/>
          </a:p>
        </p:txBody>
      </p:sp>
      <p:pic>
        <p:nvPicPr>
          <p:cNvPr id="291" name="Google Shape;29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125" y="56350"/>
            <a:ext cx="6457875" cy="64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5"/>
          <p:cNvSpPr txBox="1"/>
          <p:nvPr/>
        </p:nvSpPr>
        <p:spPr>
          <a:xfrm>
            <a:off x="106425" y="616825"/>
            <a:ext cx="2579700" cy="48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nessun altro paese ha pagato tanti interessi all’estero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6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298" name="Google Shape;298;p56"/>
          <p:cNvSpPr txBox="1"/>
          <p:nvPr/>
        </p:nvSpPr>
        <p:spPr>
          <a:xfrm>
            <a:off x="414825" y="616375"/>
            <a:ext cx="8160900" cy="59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le Banche estere incassavano più di metà degli interessi sui Btp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con denaro che creano, (</a:t>
            </a:r>
            <a:r>
              <a:rPr lang="it" sz="4800">
                <a:solidFill>
                  <a:srgbClr val="FFFFFF"/>
                </a:solidFill>
              </a:rPr>
              <a:t>non con in risparmi dei francesi o inglesi…)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7"/>
          <p:cNvSpPr txBox="1"/>
          <p:nvPr/>
        </p:nvSpPr>
        <p:spPr>
          <a:xfrm>
            <a:off x="212725" y="98600"/>
            <a:ext cx="87987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000">
                <a:solidFill>
                  <a:srgbClr val="FFFFFF"/>
                </a:solidFill>
              </a:rPr>
              <a:t>nel sistema monetario attuale il denaro che circola viene creato quasi tutto dalle Banche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304" name="Google Shape;30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675" y="1437525"/>
            <a:ext cx="6680100" cy="531222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7"/>
          <p:cNvSpPr txBox="1"/>
          <p:nvPr/>
        </p:nvSpPr>
        <p:spPr>
          <a:xfrm>
            <a:off x="-88275" y="1974525"/>
            <a:ext cx="2135700" cy="45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it" sz="3000">
                <a:solidFill>
                  <a:schemeClr val="lt1"/>
                </a:solidFill>
              </a:rPr>
              <a:t>Come spiega anche Draghi “majority of money is isssued by private banks…”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8"/>
          <p:cNvSpPr txBox="1"/>
          <p:nvPr/>
        </p:nvSpPr>
        <p:spPr>
          <a:xfrm>
            <a:off x="52950" y="135800"/>
            <a:ext cx="90057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“.</a:t>
            </a:r>
            <a:r>
              <a:rPr b="1" i="1" lang="it" sz="3000">
                <a:solidFill>
                  <a:schemeClr val="lt1"/>
                </a:solidFill>
              </a:rPr>
              <a:t>..quando la banca da un prestito crea il denaro in quel momento… il contante del bancomat è denaro diverso dal saldo del conto in banca….”</a:t>
            </a:r>
            <a:endParaRPr i="1" sz="3000"/>
          </a:p>
        </p:txBody>
      </p:sp>
      <p:pic>
        <p:nvPicPr>
          <p:cNvPr id="311" name="Google Shape;3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575" y="2265750"/>
            <a:ext cx="7329700" cy="45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9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317" name="Google Shape;317;p59"/>
          <p:cNvSpPr txBox="1"/>
          <p:nvPr/>
        </p:nvSpPr>
        <p:spPr>
          <a:xfrm>
            <a:off x="414825" y="616375"/>
            <a:ext cx="8160900" cy="59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quando dopo il 2008 le banche sono andate in crisi nel mondo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le Banche Centrali hanno stampato migliaia di miliardi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0"/>
          <p:cNvSpPr txBox="1"/>
          <p:nvPr/>
        </p:nvSpPr>
        <p:spPr>
          <a:xfrm>
            <a:off x="49300" y="56350"/>
            <a:ext cx="9033600" cy="19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Le Banche Centrali hanno “stampato moneta” comprando migliaia di miliardi di debito, anche nella UE</a:t>
            </a:r>
            <a:endParaRPr i="1" sz="3600"/>
          </a:p>
        </p:txBody>
      </p:sp>
      <p:pic>
        <p:nvPicPr>
          <p:cNvPr id="323" name="Google Shape;32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11350"/>
            <a:ext cx="8008501" cy="450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4000" y="202976"/>
            <a:ext cx="66491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1"/>
          <p:cNvSpPr txBox="1"/>
          <p:nvPr/>
        </p:nvSpPr>
        <p:spPr>
          <a:xfrm>
            <a:off x="0" y="476625"/>
            <a:ext cx="2343900" cy="6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400">
                <a:solidFill>
                  <a:schemeClr val="lt1"/>
                </a:solidFill>
                <a:highlight>
                  <a:schemeClr val="dk1"/>
                </a:highlight>
              </a:rPr>
              <a:t>di fatto dal 2009</a:t>
            </a:r>
            <a:endParaRPr b="1" i="1" sz="24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400">
                <a:solidFill>
                  <a:schemeClr val="lt1"/>
                </a:solidFill>
                <a:highlight>
                  <a:schemeClr val="dk1"/>
                </a:highlight>
              </a:rPr>
              <a:t> le Banche Centrali </a:t>
            </a:r>
            <a:endParaRPr b="1" i="1" sz="24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400">
                <a:solidFill>
                  <a:schemeClr val="lt1"/>
                </a:solidFill>
                <a:highlight>
                  <a:schemeClr val="dk1"/>
                </a:highlight>
              </a:rPr>
              <a:t>hanno finanziato</a:t>
            </a:r>
            <a:endParaRPr b="1" i="1" sz="24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400">
                <a:solidFill>
                  <a:schemeClr val="lt1"/>
                </a:solidFill>
                <a:highlight>
                  <a:schemeClr val="dk1"/>
                </a:highlight>
              </a:rPr>
              <a:t> i deficit pubblici</a:t>
            </a:r>
            <a:endParaRPr b="1" i="1" sz="24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900" y="1845700"/>
            <a:ext cx="6555299" cy="50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62"/>
          <p:cNvSpPr txBox="1"/>
          <p:nvPr/>
        </p:nvSpPr>
        <p:spPr>
          <a:xfrm>
            <a:off x="0" y="0"/>
            <a:ext cx="91440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le Banche Centrali infatti creano denaro quando comprano titoli e non costa a loro niente</a:t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/>
          <p:nvPr/>
        </p:nvSpPr>
        <p:spPr>
          <a:xfrm>
            <a:off x="205925" y="209150"/>
            <a:ext cx="89379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 in America lo trovano un deficit normale…. 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madds</a:t>
            </a:r>
            <a:endParaRPr/>
          </a:p>
        </p:txBody>
      </p:sp>
      <p:pic>
        <p:nvPicPr>
          <p:cNvPr id="66" name="Google Shape;6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09600"/>
            <a:ext cx="8937901" cy="57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/>
          <p:nvPr/>
        </p:nvSpPr>
        <p:spPr>
          <a:xfrm>
            <a:off x="44900" y="56350"/>
            <a:ext cx="8976300" cy="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/>
          </a:p>
        </p:txBody>
      </p:sp>
      <p:pic>
        <p:nvPicPr>
          <p:cNvPr id="341" name="Google Shape;34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00" y="28175"/>
            <a:ext cx="8976300" cy="68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4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347" name="Google Shape;347;p64"/>
          <p:cNvSpPr txBox="1"/>
          <p:nvPr/>
        </p:nvSpPr>
        <p:spPr>
          <a:xfrm>
            <a:off x="414825" y="616375"/>
            <a:ext cx="8160900" cy="59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7200">
                <a:solidFill>
                  <a:srgbClr val="FFFFFF"/>
                </a:solidFill>
              </a:rPr>
              <a:t>lo Spread oggi non è più </a:t>
            </a:r>
            <a:endParaRPr b="1" sz="7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7200">
                <a:solidFill>
                  <a:srgbClr val="FFFFFF"/>
                </a:solidFill>
              </a:rPr>
              <a:t>quello di una volta</a:t>
            </a:r>
            <a:endParaRPr b="1" sz="7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/>
          <p:nvPr/>
        </p:nvSpPr>
        <p:spPr>
          <a:xfrm>
            <a:off x="0" y="56350"/>
            <a:ext cx="90705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il crollo del mercato italiano ? la Germania come bonds e azioni ha perso come noi nel 2018</a:t>
            </a:r>
            <a:endParaRPr i="1" sz="3000"/>
          </a:p>
        </p:txBody>
      </p:sp>
      <p:pic>
        <p:nvPicPr>
          <p:cNvPr id="353" name="Google Shape;3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1350"/>
            <a:ext cx="7495095" cy="540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6"/>
          <p:cNvSpPr txBox="1"/>
          <p:nvPr/>
        </p:nvSpPr>
        <p:spPr>
          <a:xfrm>
            <a:off x="66300" y="135800"/>
            <a:ext cx="89304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 A dispetto dello Spread negli ultimi 10 anni </a:t>
            </a:r>
            <a:r>
              <a:rPr b="1" lang="it" sz="3000">
                <a:solidFill>
                  <a:schemeClr val="lt1"/>
                </a:solidFill>
              </a:rPr>
              <a:t>i BTP sono stati fatti enormi guadagni </a:t>
            </a:r>
            <a:endParaRPr b="1" sz="3000">
              <a:solidFill>
                <a:schemeClr val="lt1"/>
              </a:solidFill>
            </a:endParaRPr>
          </a:p>
        </p:txBody>
      </p:sp>
      <p:pic>
        <p:nvPicPr>
          <p:cNvPr id="359" name="Google Shape;35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075" y="1362155"/>
            <a:ext cx="7244925" cy="532974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6"/>
          <p:cNvSpPr txBox="1"/>
          <p:nvPr/>
        </p:nvSpPr>
        <p:spPr>
          <a:xfrm>
            <a:off x="0" y="2230600"/>
            <a:ext cx="18990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chemeClr val="lt1"/>
                </a:solidFill>
              </a:rPr>
              <a:t>i</a:t>
            </a:r>
            <a:r>
              <a:rPr lang="it" sz="3000">
                <a:solidFill>
                  <a:schemeClr val="lt1"/>
                </a:solidFill>
              </a:rPr>
              <a:t>nteressi + guadagni in conto capitale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7"/>
          <p:cNvSpPr txBox="1"/>
          <p:nvPr/>
        </p:nvSpPr>
        <p:spPr>
          <a:xfrm>
            <a:off x="335400" y="56350"/>
            <a:ext cx="8735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la Spread (differenza con la Germania) è alta ora perchè i tassi in Germania sono bassi !</a:t>
            </a:r>
            <a:endParaRPr i="1" sz="3000"/>
          </a:p>
        </p:txBody>
      </p:sp>
      <p:pic>
        <p:nvPicPr>
          <p:cNvPr id="366" name="Google Shape;36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7375"/>
            <a:ext cx="8839199" cy="53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8"/>
          <p:cNvSpPr txBox="1"/>
          <p:nvPr/>
        </p:nvSpPr>
        <p:spPr>
          <a:xfrm>
            <a:off x="464663" y="147475"/>
            <a:ext cx="8593500" cy="15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L’impatto di altri 100 punti di spread sul capitale delle banche è solo di ridurne il capitale da 12,5% a 11,8%. 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madds</a:t>
            </a:r>
            <a:endParaRPr/>
          </a:p>
        </p:txBody>
      </p:sp>
      <p:pic>
        <p:nvPicPr>
          <p:cNvPr id="372" name="Google Shape;37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737" y="1777900"/>
            <a:ext cx="7905367" cy="50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9"/>
          <p:cNvSpPr txBox="1"/>
          <p:nvPr/>
        </p:nvSpPr>
        <p:spPr>
          <a:xfrm>
            <a:off x="0" y="98600"/>
            <a:ext cx="92052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000">
                <a:solidFill>
                  <a:srgbClr val="FFFFFF"/>
                </a:solidFill>
              </a:rPr>
              <a:t>Perchè % del passivo del bilancio delle banche italiane fatta di bonds legati alla spread è minima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378" name="Google Shape;378;p69"/>
          <p:cNvSpPr txBox="1"/>
          <p:nvPr/>
        </p:nvSpPr>
        <p:spPr>
          <a:xfrm>
            <a:off x="-88275" y="1974525"/>
            <a:ext cx="2135700" cy="45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it" sz="3000">
                <a:solidFill>
                  <a:schemeClr val="lt1"/>
                </a:solidFill>
              </a:rPr>
              <a:t>su 800 mld a bilancio B INTESA rffinanzia bonds a lungo termine nel 2019 per 25 mld</a:t>
            </a:r>
            <a:endParaRPr/>
          </a:p>
        </p:txBody>
      </p:sp>
      <p:pic>
        <p:nvPicPr>
          <p:cNvPr id="379" name="Google Shape;37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9825" y="1455800"/>
            <a:ext cx="5914774" cy="52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0"/>
          <p:cNvSpPr txBox="1"/>
          <p:nvPr/>
        </p:nvSpPr>
        <p:spPr>
          <a:xfrm>
            <a:off x="335400" y="56350"/>
            <a:ext cx="8735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la Spread fa salire i mutui ? In Italia costano il 2%, fuori dall’europa tra il 3 e il 4% ....</a:t>
            </a:r>
            <a:endParaRPr i="1" sz="3000"/>
          </a:p>
        </p:txBody>
      </p:sp>
      <p:pic>
        <p:nvPicPr>
          <p:cNvPr id="385" name="Google Shape;38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1350"/>
            <a:ext cx="8735101" cy="548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1"/>
          <p:cNvSpPr txBox="1"/>
          <p:nvPr/>
        </p:nvSpPr>
        <p:spPr>
          <a:xfrm>
            <a:off x="207950" y="1057225"/>
            <a:ext cx="9008700" cy="49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6000">
                <a:solidFill>
                  <a:srgbClr val="FFFFFF"/>
                </a:solidFill>
              </a:rPr>
              <a:t>A</a:t>
            </a:r>
            <a:r>
              <a:rPr b="1" i="1" lang="it" sz="4800">
                <a:solidFill>
                  <a:srgbClr val="FFFFFF"/>
                </a:solidFill>
              </a:rPr>
              <a:t>NNULLARE </a:t>
            </a:r>
            <a:endParaRPr b="1" i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4800">
                <a:solidFill>
                  <a:srgbClr val="FFFFFF"/>
                </a:solidFill>
              </a:rPr>
              <a:t>IL DEBITO PUBBLICO COMPRATO </a:t>
            </a:r>
            <a:endParaRPr b="1" i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4800">
                <a:solidFill>
                  <a:srgbClr val="FFFFFF"/>
                </a:solidFill>
              </a:rPr>
              <a:t>DALLE BANCHE CENTRALI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2"/>
          <p:cNvSpPr txBox="1"/>
          <p:nvPr/>
        </p:nvSpPr>
        <p:spPr>
          <a:xfrm>
            <a:off x="189888" y="0"/>
            <a:ext cx="91440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000">
                <a:solidFill>
                  <a:srgbClr val="FFFFFF"/>
                </a:solidFill>
              </a:rPr>
              <a:t>prof Perotti, (ex advisor di Renzi)</a:t>
            </a:r>
            <a:endParaRPr b="1" i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000">
                <a:solidFill>
                  <a:srgbClr val="FFFFFF"/>
                </a:solidFill>
              </a:rPr>
              <a:t>“cancellare il debito comprato dalla Banca Centrale è come una partita di giro…”</a:t>
            </a:r>
            <a:endParaRPr b="1" i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</p:txBody>
      </p:sp>
      <p:pic>
        <p:nvPicPr>
          <p:cNvPr id="396" name="Google Shape;39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375" y="1650925"/>
            <a:ext cx="7263024" cy="50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/>
          <p:nvPr/>
        </p:nvSpPr>
        <p:spPr>
          <a:xfrm>
            <a:off x="56525" y="209150"/>
            <a:ext cx="90873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MA LO SPREAD è </a:t>
            </a:r>
            <a:r>
              <a:rPr b="1" lang="it" sz="4800">
                <a:solidFill>
                  <a:schemeClr val="lt1"/>
                </a:solidFill>
              </a:rPr>
              <a:t>a 330 punti!</a:t>
            </a:r>
            <a:endParaRPr b="1" sz="4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72" name="Google Shape;72;p19"/>
          <p:cNvSpPr txBox="1"/>
          <p:nvPr/>
        </p:nvSpPr>
        <p:spPr>
          <a:xfrm>
            <a:off x="132075" y="1212675"/>
            <a:ext cx="2216100" cy="42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400">
                <a:solidFill>
                  <a:srgbClr val="FFFFFF"/>
                </a:solidFill>
              </a:rPr>
              <a:t>sta arrivando ai livelli del 2012 </a:t>
            </a:r>
            <a:endParaRPr b="1" i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400">
                <a:solidFill>
                  <a:srgbClr val="FFFFFF"/>
                </a:solidFill>
              </a:rPr>
              <a:t>quando con Berlusconi era schizzata a 400 e poi quasi 500 punti !</a:t>
            </a:r>
            <a:endParaRPr b="1" i="1" sz="2400">
              <a:solidFill>
                <a:srgbClr val="FFFFFF"/>
              </a:solidFill>
            </a:endParaRPr>
          </a:p>
        </p:txBody>
      </p:sp>
      <p:pic>
        <p:nvPicPr>
          <p:cNvPr id="73" name="Google Shape;7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2900" y="1368750"/>
            <a:ext cx="5795625" cy="504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3"/>
          <p:cNvSpPr txBox="1"/>
          <p:nvPr/>
        </p:nvSpPr>
        <p:spPr>
          <a:xfrm>
            <a:off x="741725" y="108775"/>
            <a:ext cx="7953000" cy="16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Anche Guido Brera, uno degli italiani più importanti in finanza (fondi hedge Kairos) concorda che non succederebbe nulla</a:t>
            </a:r>
            <a:endParaRPr i="1" sz="3000"/>
          </a:p>
        </p:txBody>
      </p:sp>
      <p:pic>
        <p:nvPicPr>
          <p:cNvPr id="402" name="Google Shape;40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87550"/>
            <a:ext cx="8839201" cy="47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4"/>
          <p:cNvSpPr txBox="1"/>
          <p:nvPr/>
        </p:nvSpPr>
        <p:spPr>
          <a:xfrm>
            <a:off x="0" y="0"/>
            <a:ext cx="9144000" cy="15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600">
                <a:solidFill>
                  <a:schemeClr val="lt1"/>
                </a:solidFill>
              </a:rPr>
              <a:t>editor di Die Welt: “la BCE potrebbe continuare a stampare euro per ricomprare BTP e cancellarli</a:t>
            </a:r>
            <a:endParaRPr b="1" sz="3600">
              <a:solidFill>
                <a:schemeClr val="lt1"/>
              </a:solidFill>
            </a:endParaRPr>
          </a:p>
        </p:txBody>
      </p:sp>
      <p:pic>
        <p:nvPicPr>
          <p:cNvPr id="408" name="Google Shape;40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25" y="1628550"/>
            <a:ext cx="6041669" cy="50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4"/>
          <p:cNvSpPr txBox="1"/>
          <p:nvPr/>
        </p:nvSpPr>
        <p:spPr>
          <a:xfrm>
            <a:off x="6420575" y="1921200"/>
            <a:ext cx="2463300" cy="3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400">
                <a:solidFill>
                  <a:schemeClr val="lt1"/>
                </a:solidFill>
              </a:rPr>
              <a:t>come riconosce ad es anche l’editor di economia di Die Welt in questa discussione su twitter...</a:t>
            </a:r>
            <a:endParaRPr sz="2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5"/>
          <p:cNvSpPr txBox="1"/>
          <p:nvPr/>
        </p:nvSpPr>
        <p:spPr>
          <a:xfrm>
            <a:off x="97100" y="98600"/>
            <a:ext cx="9144000" cy="23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000">
                <a:solidFill>
                  <a:srgbClr val="FFFFFF"/>
                </a:solidFill>
              </a:rPr>
              <a:t>il consigliere economico di Corbyn, Richard Murphy, dice che il debito pubblico vero è al netto di quello comprato dalla Bank of England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</p:txBody>
      </p:sp>
      <p:pic>
        <p:nvPicPr>
          <p:cNvPr id="415" name="Google Shape;41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00" y="2051800"/>
            <a:ext cx="8831600" cy="46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6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421" name="Google Shape;421;p76"/>
          <p:cNvSpPr txBox="1"/>
          <p:nvPr/>
        </p:nvSpPr>
        <p:spPr>
          <a:xfrm>
            <a:off x="1025175" y="616375"/>
            <a:ext cx="7550400" cy="59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6000">
                <a:solidFill>
                  <a:srgbClr val="FFFFFF"/>
                </a:solidFill>
              </a:rPr>
              <a:t>i prof di economia non vogliono sentire parlare del </a:t>
            </a:r>
            <a:r>
              <a:rPr b="1" lang="it" sz="7200">
                <a:solidFill>
                  <a:srgbClr val="FFFFFF"/>
                </a:solidFill>
              </a:rPr>
              <a:t>GIAPPONE</a:t>
            </a:r>
            <a:endParaRPr b="1" sz="7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7"/>
          <p:cNvSpPr txBox="1"/>
          <p:nvPr/>
        </p:nvSpPr>
        <p:spPr>
          <a:xfrm>
            <a:off x="-26400" y="56350"/>
            <a:ext cx="91440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    lo Stato spende il doppio di quanto tassa</a:t>
            </a:r>
            <a:endParaRPr i="1" sz="2400"/>
          </a:p>
        </p:txBody>
      </p:sp>
      <p:pic>
        <p:nvPicPr>
          <p:cNvPr id="427" name="Google Shape;42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863" y="978550"/>
            <a:ext cx="6265486" cy="58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8"/>
          <p:cNvSpPr txBox="1"/>
          <p:nvPr/>
        </p:nvSpPr>
        <p:spPr>
          <a:xfrm>
            <a:off x="452325" y="0"/>
            <a:ext cx="8691600" cy="11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il Giappone non aumenta le tasse dal 1991…. </a:t>
            </a:r>
            <a:endParaRPr i="1" sz="3600"/>
          </a:p>
        </p:txBody>
      </p:sp>
      <p:pic>
        <p:nvPicPr>
          <p:cNvPr id="433" name="Google Shape;43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075" y="1301350"/>
            <a:ext cx="7329200" cy="54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9"/>
          <p:cNvSpPr txBox="1"/>
          <p:nvPr/>
        </p:nvSpPr>
        <p:spPr>
          <a:xfrm>
            <a:off x="221350" y="56350"/>
            <a:ext cx="8896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   PIU’ IL DEBITO AUMENTA E MENO PAGHI  !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                     (In Giappone)</a:t>
            </a:r>
            <a:endParaRPr i="1" sz="3000"/>
          </a:p>
        </p:txBody>
      </p:sp>
      <p:pic>
        <p:nvPicPr>
          <p:cNvPr id="439" name="Google Shape;43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025" y="1050725"/>
            <a:ext cx="9144001" cy="5929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0"/>
          <p:cNvSpPr txBox="1"/>
          <p:nvPr/>
        </p:nvSpPr>
        <p:spPr>
          <a:xfrm>
            <a:off x="335400" y="56350"/>
            <a:ext cx="8735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la Spread (differenza con la Germania) è alta ora perchè i tassi in Germania sono bassi !</a:t>
            </a:r>
            <a:endParaRPr i="1" sz="3000"/>
          </a:p>
        </p:txBody>
      </p:sp>
      <p:pic>
        <p:nvPicPr>
          <p:cNvPr id="445" name="Google Shape;44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1350"/>
            <a:ext cx="8417176" cy="517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81"/>
          <p:cNvSpPr txBox="1"/>
          <p:nvPr/>
        </p:nvSpPr>
        <p:spPr>
          <a:xfrm>
            <a:off x="335400" y="56350"/>
            <a:ext cx="87351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e tutto questo debito pubblico ha aiutato la crescita</a:t>
            </a:r>
            <a:endParaRPr i="1" sz="3000"/>
          </a:p>
        </p:txBody>
      </p:sp>
      <p:pic>
        <p:nvPicPr>
          <p:cNvPr id="451" name="Google Shape;45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1350"/>
            <a:ext cx="8735100" cy="54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82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457" name="Google Shape;457;p82"/>
          <p:cNvSpPr txBox="1"/>
          <p:nvPr/>
        </p:nvSpPr>
        <p:spPr>
          <a:xfrm>
            <a:off x="1025175" y="616375"/>
            <a:ext cx="7550400" cy="59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6000">
                <a:solidFill>
                  <a:srgbClr val="FFFFFF"/>
                </a:solidFill>
              </a:rPr>
              <a:t>STIAMO ANDANDO IN RECESSIONE</a:t>
            </a:r>
            <a:endParaRPr b="1" sz="6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la congiuntura è negativa e il mondo economico è pessimista e non ha fiducia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ctrTitle"/>
          </p:nvPr>
        </p:nvSpPr>
        <p:spPr>
          <a:xfrm>
            <a:off x="6507602" y="94672"/>
            <a:ext cx="2636400" cy="5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79" name="Google Shape;79;p20"/>
          <p:cNvSpPr txBox="1"/>
          <p:nvPr/>
        </p:nvSpPr>
        <p:spPr>
          <a:xfrm>
            <a:off x="414825" y="1354275"/>
            <a:ext cx="8015400" cy="53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FFFF"/>
                </a:solidFill>
              </a:rPr>
              <a:t>parliamo di lo Spread di 300 punti e 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FFFF"/>
                </a:solidFill>
              </a:rPr>
              <a:t>di 2,4% invece del 1,8% di Deficit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FFFF"/>
                </a:solidFill>
              </a:rPr>
              <a:t>mentre l’economia si disintegra lentamente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83"/>
          <p:cNvSpPr txBox="1"/>
          <p:nvPr/>
        </p:nvSpPr>
        <p:spPr>
          <a:xfrm>
            <a:off x="152400" y="56350"/>
            <a:ext cx="8965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tutti gli indicatori economici italiani sono negativi (occupazione, produzione..)</a:t>
            </a:r>
            <a:endParaRPr i="1" sz="3000"/>
          </a:p>
        </p:txBody>
      </p:sp>
      <p:pic>
        <p:nvPicPr>
          <p:cNvPr id="463" name="Google Shape;46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975" y="1491550"/>
            <a:ext cx="6436419" cy="50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4"/>
          <p:cNvSpPr txBox="1"/>
          <p:nvPr/>
        </p:nvSpPr>
        <p:spPr>
          <a:xfrm>
            <a:off x="335400" y="56350"/>
            <a:ext cx="8637600" cy="10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lt1"/>
                </a:solidFill>
              </a:rPr>
              <a:t>gli indicatori sull’attività e le aspettative delle imprese italiane indicano recessione in arrivo (sotto 50)</a:t>
            </a:r>
            <a:endParaRPr i="1" sz="2400"/>
          </a:p>
        </p:txBody>
      </p:sp>
      <p:pic>
        <p:nvPicPr>
          <p:cNvPr id="469" name="Google Shape;46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588" y="1297150"/>
            <a:ext cx="7902825" cy="54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5"/>
          <p:cNvSpPr txBox="1"/>
          <p:nvPr/>
        </p:nvSpPr>
        <p:spPr>
          <a:xfrm>
            <a:off x="152400" y="56350"/>
            <a:ext cx="8965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le aspettative delle imprese sulla situazione economica e le prospettive è peggiorato </a:t>
            </a:r>
            <a:endParaRPr i="1" sz="3000"/>
          </a:p>
        </p:txBody>
      </p:sp>
      <p:pic>
        <p:nvPicPr>
          <p:cNvPr id="475" name="Google Shape;47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1975"/>
            <a:ext cx="8626425" cy="53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6"/>
          <p:cNvSpPr txBox="1"/>
          <p:nvPr/>
        </p:nvSpPr>
        <p:spPr>
          <a:xfrm>
            <a:off x="66875" y="157050"/>
            <a:ext cx="89841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Da aprile il credito a famiglie e imprese è stato tagliato da 2,380 a 2,300 miliardi</a:t>
            </a:r>
            <a:endParaRPr i="1" sz="3600"/>
          </a:p>
        </p:txBody>
      </p:sp>
      <p:pic>
        <p:nvPicPr>
          <p:cNvPr id="481" name="Google Shape;48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775" y="1314475"/>
            <a:ext cx="8470752" cy="53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7"/>
          <p:cNvSpPr txBox="1"/>
          <p:nvPr>
            <p:ph type="ctrTitle"/>
          </p:nvPr>
        </p:nvSpPr>
        <p:spPr>
          <a:xfrm>
            <a:off x="7590101" y="-1"/>
            <a:ext cx="1554000" cy="40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</p:txBody>
      </p:sp>
      <p:sp>
        <p:nvSpPr>
          <p:cNvPr id="487" name="Google Shape;487;p87"/>
          <p:cNvSpPr txBox="1"/>
          <p:nvPr/>
        </p:nvSpPr>
        <p:spPr>
          <a:xfrm>
            <a:off x="0" y="408000"/>
            <a:ext cx="9064500" cy="6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Come può però lo Stato italiano tornare a emettere moneta, senza la Lira ?</a:t>
            </a:r>
            <a:endParaRPr b="1"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chemeClr val="lt1"/>
                </a:solidFill>
              </a:rPr>
              <a:t>con una</a:t>
            </a:r>
            <a:endParaRPr b="1" sz="4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7200">
                <a:solidFill>
                  <a:schemeClr val="lt1"/>
                </a:solidFill>
              </a:rPr>
              <a:t>Moneta Parallela, </a:t>
            </a:r>
            <a:r>
              <a:rPr b="1" lang="it" sz="6000">
                <a:solidFill>
                  <a:schemeClr val="lt1"/>
                </a:solidFill>
              </a:rPr>
              <a:t>una “moneta fiscale”</a:t>
            </a:r>
            <a:r>
              <a:rPr b="1" lang="it" sz="3600">
                <a:solidFill>
                  <a:schemeClr val="lt1"/>
                </a:solidFill>
              </a:rPr>
              <a:t> (emettendo crediti fiscali trasferibili)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8"/>
          <p:cNvSpPr txBox="1"/>
          <p:nvPr>
            <p:ph type="title"/>
          </p:nvPr>
        </p:nvSpPr>
        <p:spPr>
          <a:xfrm>
            <a:off x="44125" y="0"/>
            <a:ext cx="9099900" cy="789900"/>
          </a:xfrm>
          <a:prstGeom prst="rect">
            <a:avLst/>
          </a:prstGeom>
        </p:spPr>
        <p:txBody>
          <a:bodyPr anchorCtr="0" anchor="t" bIns="34300" lIns="34300" spcFirstLastPara="1" rIns="34300" wrap="square" tIns="343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il M5S ha parlato di introdurre una moneta fiscale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9000" y="906550"/>
            <a:ext cx="5177325" cy="58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100" y="4279975"/>
            <a:ext cx="3494201" cy="208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058950"/>
            <a:ext cx="3407461" cy="306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9"/>
          <p:cNvSpPr txBox="1"/>
          <p:nvPr/>
        </p:nvSpPr>
        <p:spPr>
          <a:xfrm>
            <a:off x="101500" y="36525"/>
            <a:ext cx="8164200" cy="23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FFFF"/>
                </a:solidFill>
              </a:rPr>
              <a:t>la Lega parla di</a:t>
            </a:r>
            <a:r>
              <a:rPr b="1" lang="it" sz="3600">
                <a:solidFill>
                  <a:schemeClr val="lt1"/>
                </a:solidFill>
              </a:rPr>
              <a:t> moneta parallela tramite l’introduzione di “miniBot” a tasso di interesse zero, ma con cui puoi pagare le tasse 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501" name="Google Shape;50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675" y="2372325"/>
            <a:ext cx="5101325" cy="43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524725"/>
            <a:ext cx="3822400" cy="39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0"/>
          <p:cNvSpPr txBox="1"/>
          <p:nvPr/>
        </p:nvSpPr>
        <p:spPr>
          <a:xfrm>
            <a:off x="25200" y="0"/>
            <a:ext cx="90936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L’ufficio studi Mediobanca ha scritto un report in cui concordava su 40 mld di crediti fiscali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508" name="Google Shape;50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950" y="1347900"/>
            <a:ext cx="8244540" cy="551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1"/>
          <p:cNvSpPr txBox="1"/>
          <p:nvPr>
            <p:ph type="title"/>
          </p:nvPr>
        </p:nvSpPr>
        <p:spPr>
          <a:xfrm>
            <a:off x="125775" y="63000"/>
            <a:ext cx="4790100" cy="6564600"/>
          </a:xfrm>
          <a:prstGeom prst="rect">
            <a:avLst/>
          </a:prstGeom>
        </p:spPr>
        <p:txBody>
          <a:bodyPr anchorCtr="0" anchor="t" bIns="34300" lIns="34300" spcFirstLastPara="1" rIns="34300" wrap="square" tIns="343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in due libri e centinaia di articoli online e su giornali è stata discussa l’introduzione di una moneta parallela fiscale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FFFFFF"/>
                </a:solidFill>
              </a:rPr>
              <a:t>cioè tramite l’emissione di crediti (agevolazioni) fiscali trasferibili a imprese e famiglie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514" name="Google Shape;514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8725" y="2801600"/>
            <a:ext cx="3285350" cy="460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9049" y="121050"/>
            <a:ext cx="4074950" cy="268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2"/>
          <p:cNvSpPr txBox="1"/>
          <p:nvPr>
            <p:ph type="title"/>
          </p:nvPr>
        </p:nvSpPr>
        <p:spPr>
          <a:xfrm>
            <a:off x="-75" y="97250"/>
            <a:ext cx="9144000" cy="1103100"/>
          </a:xfrm>
          <a:prstGeom prst="rect">
            <a:avLst/>
          </a:prstGeom>
        </p:spPr>
        <p:txBody>
          <a:bodyPr anchorCtr="0" anchor="t" bIns="34300" lIns="34300" spcFirstLastPara="1" rIns="34300" wrap="square" tIns="3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3000">
                <a:solidFill>
                  <a:schemeClr val="lt1"/>
                </a:solidFill>
              </a:rPr>
              <a:t>I prof. Amato, Fantacci e Zezza hanno formulato una proposta di Moneta Fiscale simile alla nostra 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FFFFFF"/>
              </a:solidFill>
            </a:endParaRPr>
          </a:p>
        </p:txBody>
      </p:sp>
      <p:pic>
        <p:nvPicPr>
          <p:cNvPr id="521" name="Google Shape;52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825" y="1421025"/>
            <a:ext cx="8291700" cy="512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/>
        </p:nvSpPr>
        <p:spPr>
          <a:xfrm>
            <a:off x="286950" y="0"/>
            <a:ext cx="8570100" cy="11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Con </a:t>
            </a:r>
            <a:r>
              <a:rPr b="1" lang="it" sz="3000">
                <a:solidFill>
                  <a:schemeClr val="lt1"/>
                </a:solidFill>
              </a:rPr>
              <a:t>l’Euro  l’Italia ha perso il 20% della sua produzione industriale</a:t>
            </a:r>
            <a:endParaRPr i="1" sz="3000"/>
          </a:p>
        </p:txBody>
      </p:sp>
      <p:pic>
        <p:nvPicPr>
          <p:cNvPr id="85" name="Google Shape;8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575" y="1665200"/>
            <a:ext cx="7630851" cy="47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3"/>
          <p:cNvSpPr txBox="1"/>
          <p:nvPr/>
        </p:nvSpPr>
        <p:spPr>
          <a:xfrm>
            <a:off x="219250" y="68225"/>
            <a:ext cx="88224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400">
                <a:solidFill>
                  <a:schemeClr val="lt1"/>
                </a:solidFill>
              </a:rPr>
              <a:t>la Confindustria tedesca medie imprese  ha discusso la moneta fiscale parallela in un suo convegno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527" name="Google Shape;52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725" y="990075"/>
            <a:ext cx="6685251" cy="573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4"/>
          <p:cNvSpPr txBox="1"/>
          <p:nvPr>
            <p:ph type="title"/>
          </p:nvPr>
        </p:nvSpPr>
        <p:spPr>
          <a:xfrm>
            <a:off x="-56175" y="98300"/>
            <a:ext cx="9087600" cy="938100"/>
          </a:xfrm>
          <a:prstGeom prst="rect">
            <a:avLst/>
          </a:prstGeom>
        </p:spPr>
        <p:txBody>
          <a:bodyPr anchorCtr="0" anchor="t" bIns="34300" lIns="34300" spcFirstLastPara="1" rIns="34300" wrap="square" tIns="3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la Confindustria tedesca stessa nel 2012 studiava una moneta fiscale per i paesi del sud europa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050" y="1036375"/>
            <a:ext cx="6575125" cy="582162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94"/>
          <p:cNvSpPr txBox="1"/>
          <p:nvPr/>
        </p:nvSpPr>
        <p:spPr>
          <a:xfrm>
            <a:off x="0" y="1570950"/>
            <a:ext cx="1892100" cy="3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lt1"/>
                </a:solidFill>
              </a:rPr>
              <a:t>nel 2012 a Berlino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400">
                <a:solidFill>
                  <a:schemeClr val="lt1"/>
                </a:solidFill>
              </a:rPr>
              <a:t>20 economisti presentano 32 studi sulla moneta parallela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/>
        </p:nvSpPr>
        <p:spPr>
          <a:xfrm>
            <a:off x="1250275" y="56350"/>
            <a:ext cx="78204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chemeClr val="lt1"/>
                </a:solidFill>
              </a:rPr>
              <a:t>fino al 2008 la disoccupazione era più bassa in in Italia che in </a:t>
            </a:r>
            <a:r>
              <a:rPr b="1" lang="it" sz="3000">
                <a:solidFill>
                  <a:schemeClr val="lt1"/>
                </a:solidFill>
              </a:rPr>
              <a:t>Germania</a:t>
            </a:r>
            <a:endParaRPr i="1" sz="3000"/>
          </a:p>
        </p:txBody>
      </p:sp>
      <p:pic>
        <p:nvPicPr>
          <p:cNvPr id="91" name="Google Shape;9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800" y="1301350"/>
            <a:ext cx="7139550" cy="540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